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5"/>
    <p:restoredTop sz="94674"/>
  </p:normalViewPr>
  <p:slideViewPr>
    <p:cSldViewPr snapToGrid="0">
      <p:cViewPr varScale="1">
        <p:scale>
          <a:sx n="98" d="100"/>
          <a:sy n="98" d="100"/>
        </p:scale>
        <p:origin x="2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63A7-5A2B-01A8-F9E8-7F696CCDB1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F9DC824-36C9-8E7D-9CE2-6E209DF27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6AF106C-EBF5-31E9-DE14-361F3EB6B533}"/>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5" name="Footer Placeholder 4">
            <a:extLst>
              <a:ext uri="{FF2B5EF4-FFF2-40B4-BE49-F238E27FC236}">
                <a16:creationId xmlns:a16="http://schemas.microsoft.com/office/drawing/2014/main" id="{A1329CA0-48B2-87E3-304C-17C5984CEF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FB5683-2E28-E0CD-05C6-05A3C85415CF}"/>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143067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9A39-1D92-4175-9C75-582C834C0BB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287BBAB-F279-9C54-06C7-9A331E2BB8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4611C3-3942-EE5C-ECEF-5993F1094AA5}"/>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5" name="Footer Placeholder 4">
            <a:extLst>
              <a:ext uri="{FF2B5EF4-FFF2-40B4-BE49-F238E27FC236}">
                <a16:creationId xmlns:a16="http://schemas.microsoft.com/office/drawing/2014/main" id="{25986ADF-AC01-E789-44E1-A8027690EF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A25DE1-369C-9B05-5906-758AE7ED5D66}"/>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385695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A1BF0C-B400-E025-34B7-1DF209C3008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AD911E0-A9A0-D61A-41A2-96F46D4BFDD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3457C17-8AD1-86DA-10A1-B22E22D2173B}"/>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5" name="Footer Placeholder 4">
            <a:extLst>
              <a:ext uri="{FF2B5EF4-FFF2-40B4-BE49-F238E27FC236}">
                <a16:creationId xmlns:a16="http://schemas.microsoft.com/office/drawing/2014/main" id="{1A720748-D54D-6D38-C39C-4CE257AAB3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C75F4-88E5-F87B-5561-9A3331E49528}"/>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166192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91E1-7141-E7C9-B08A-0B866988353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AF7A254-5A53-FC58-9551-2C0EE23CFE6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71ED5D6-88AA-6A82-5BF9-43F333577BCF}"/>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5" name="Footer Placeholder 4">
            <a:extLst>
              <a:ext uri="{FF2B5EF4-FFF2-40B4-BE49-F238E27FC236}">
                <a16:creationId xmlns:a16="http://schemas.microsoft.com/office/drawing/2014/main" id="{6DE84842-0757-CC45-380D-D818FA0163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EF0D31-08FF-8F72-E115-CE83B9734E1A}"/>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160230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02E4-D38E-97D6-4A4A-AC68C64E26B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3430E8F-ACD5-4749-EC5E-2EE962DCF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CC5586-F97E-40F2-9A69-85BA160FE30B}"/>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5" name="Footer Placeholder 4">
            <a:extLst>
              <a:ext uri="{FF2B5EF4-FFF2-40B4-BE49-F238E27FC236}">
                <a16:creationId xmlns:a16="http://schemas.microsoft.com/office/drawing/2014/main" id="{7BB20067-1088-4B23-75AA-EB96B69835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D1FDC1-F8A7-FFC6-8766-95BCEA9CC98E}"/>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106200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5595-E0A5-1479-AA40-1060A718DF8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FE703D1-39EA-557E-7A7C-78172A7E71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FCCF495-3DA7-C2F1-A510-9540700F663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D962565-1AF8-AD23-E94F-3746615CC774}"/>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6" name="Footer Placeholder 5">
            <a:extLst>
              <a:ext uri="{FF2B5EF4-FFF2-40B4-BE49-F238E27FC236}">
                <a16:creationId xmlns:a16="http://schemas.microsoft.com/office/drawing/2014/main" id="{CAF9EE43-CFA3-31ED-375B-F1FAA86412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4AB6FD-1E68-047A-FB41-E4CA5EF2AFB2}"/>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164856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C889-DCD4-E14E-95D4-CC360910BDA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5C61302-6CC7-4C18-691F-4D835BB72F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AC1CA6-28DF-8CE7-2879-A72EAC0EB55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705E95E-9863-3A6A-E20D-AEE604287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4D86B1-7690-6B37-B1BD-5F98158BF5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5F63141-0532-4B77-C0D1-6750ADFE33A8}"/>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8" name="Footer Placeholder 7">
            <a:extLst>
              <a:ext uri="{FF2B5EF4-FFF2-40B4-BE49-F238E27FC236}">
                <a16:creationId xmlns:a16="http://schemas.microsoft.com/office/drawing/2014/main" id="{89D8B617-8BAF-616D-059A-221B499CBB6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1C647CC-163D-C189-B572-149B8B315286}"/>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18865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4DE7-7AFC-BB6D-201C-24AC7E3D0D7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E4CC738-71A3-CD78-F3A7-B45FB7A65AE9}"/>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4" name="Footer Placeholder 3">
            <a:extLst>
              <a:ext uri="{FF2B5EF4-FFF2-40B4-BE49-F238E27FC236}">
                <a16:creationId xmlns:a16="http://schemas.microsoft.com/office/drawing/2014/main" id="{E68012FD-3EFF-64D0-168C-5D8824D739A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A520EED-8F56-5C5D-2B77-E2F67ED321AB}"/>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3515233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AC2D7-6E96-7BBB-671E-25E137F739A1}"/>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3" name="Footer Placeholder 2">
            <a:extLst>
              <a:ext uri="{FF2B5EF4-FFF2-40B4-BE49-F238E27FC236}">
                <a16:creationId xmlns:a16="http://schemas.microsoft.com/office/drawing/2014/main" id="{FFBFE761-0395-970D-E022-3CCCFD0C06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48B1C7E-5AA8-2E19-BC83-4226C9BFFF6A}"/>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289550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E0AA-3230-3295-E4DF-7F22E0A266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69FD9B84-3643-4198-B04F-D94CC6616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26A4A3B-C77A-025E-F868-FD80D244D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E8F3F5-40A9-9155-0661-3458E2FF926F}"/>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6" name="Footer Placeholder 5">
            <a:extLst>
              <a:ext uri="{FF2B5EF4-FFF2-40B4-BE49-F238E27FC236}">
                <a16:creationId xmlns:a16="http://schemas.microsoft.com/office/drawing/2014/main" id="{5741021B-792C-C969-8415-64A9239F730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8685FD-96FD-78A0-FAAA-55EB13230D4B}"/>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3298956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DDE4-95FB-45E6-6405-88C303F881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01D3A53-9BE1-482C-F27E-53296C4F8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28E22E-7512-D698-4779-AB9876E8CE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14B63C-EA33-4C06-0D18-D513BCE90D87}"/>
              </a:ext>
            </a:extLst>
          </p:cNvPr>
          <p:cNvSpPr>
            <a:spLocks noGrp="1"/>
          </p:cNvSpPr>
          <p:nvPr>
            <p:ph type="dt" sz="half" idx="10"/>
          </p:nvPr>
        </p:nvSpPr>
        <p:spPr/>
        <p:txBody>
          <a:bodyPr/>
          <a:lstStyle/>
          <a:p>
            <a:fld id="{7A415BF2-826A-2540-B2CD-413A3CFCAFA4}" type="datetimeFigureOut">
              <a:rPr lang="en-GB" smtClean="0"/>
              <a:t>17/12/2025</a:t>
            </a:fld>
            <a:endParaRPr lang="en-GB"/>
          </a:p>
        </p:txBody>
      </p:sp>
      <p:sp>
        <p:nvSpPr>
          <p:cNvPr id="6" name="Footer Placeholder 5">
            <a:extLst>
              <a:ext uri="{FF2B5EF4-FFF2-40B4-BE49-F238E27FC236}">
                <a16:creationId xmlns:a16="http://schemas.microsoft.com/office/drawing/2014/main" id="{E207141D-4A66-DEFB-12FE-9DB60634D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C9DDD2-9CE5-6FF6-2628-D44C9CF356E6}"/>
              </a:ext>
            </a:extLst>
          </p:cNvPr>
          <p:cNvSpPr>
            <a:spLocks noGrp="1"/>
          </p:cNvSpPr>
          <p:nvPr>
            <p:ph type="sldNum" sz="quarter" idx="12"/>
          </p:nvPr>
        </p:nvSpPr>
        <p:spPr/>
        <p:txBody>
          <a:bodyPr/>
          <a:lstStyle/>
          <a:p>
            <a:fld id="{DD53A270-960C-A644-A0C9-45ADED2E1A95}" type="slidenum">
              <a:rPr lang="en-GB" smtClean="0"/>
              <a:t>‹#›</a:t>
            </a:fld>
            <a:endParaRPr lang="en-GB"/>
          </a:p>
        </p:txBody>
      </p:sp>
    </p:spTree>
    <p:extLst>
      <p:ext uri="{BB962C8B-B14F-4D97-AF65-F5344CB8AC3E}">
        <p14:creationId xmlns:p14="http://schemas.microsoft.com/office/powerpoint/2010/main" val="2711057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1C1AC-8834-79F1-61F9-F43EBD61EF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FD62D36-0342-4E37-8F38-8140C15DC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8E13261-DB25-F104-CD6C-D21767DC6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15BF2-826A-2540-B2CD-413A3CFCAFA4}" type="datetimeFigureOut">
              <a:rPr lang="en-GB" smtClean="0"/>
              <a:t>17/12/2025</a:t>
            </a:fld>
            <a:endParaRPr lang="en-GB"/>
          </a:p>
        </p:txBody>
      </p:sp>
      <p:sp>
        <p:nvSpPr>
          <p:cNvPr id="5" name="Footer Placeholder 4">
            <a:extLst>
              <a:ext uri="{FF2B5EF4-FFF2-40B4-BE49-F238E27FC236}">
                <a16:creationId xmlns:a16="http://schemas.microsoft.com/office/drawing/2014/main" id="{4AACFC0C-6C14-BE36-D00F-F78697E7A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DAF0170-72D5-DB76-B1C9-6064F804C6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53A270-960C-A644-A0C9-45ADED2E1A95}" type="slidenum">
              <a:rPr lang="en-GB" smtClean="0"/>
              <a:t>‹#›</a:t>
            </a:fld>
            <a:endParaRPr lang="en-GB"/>
          </a:p>
        </p:txBody>
      </p:sp>
    </p:spTree>
    <p:extLst>
      <p:ext uri="{BB962C8B-B14F-4D97-AF65-F5344CB8AC3E}">
        <p14:creationId xmlns:p14="http://schemas.microsoft.com/office/powerpoint/2010/main" val="2408813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app.usemotion.com/web/tutorials/pm-philosophy"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8D73F5-F847-79D3-EDC2-CA279B5FBC38}"/>
              </a:ext>
            </a:extLst>
          </p:cNvPr>
          <p:cNvPicPr>
            <a:picLocks noChangeAspect="1"/>
          </p:cNvPicPr>
          <p:nvPr/>
        </p:nvPicPr>
        <p:blipFill>
          <a:blip r:embed="rId2"/>
          <a:stretch>
            <a:fillRect/>
          </a:stretch>
        </p:blipFill>
        <p:spPr>
          <a:xfrm>
            <a:off x="2209800" y="202367"/>
            <a:ext cx="7772400" cy="6453265"/>
          </a:xfrm>
          <a:prstGeom prst="rect">
            <a:avLst/>
          </a:prstGeom>
        </p:spPr>
      </p:pic>
      <p:pic>
        <p:nvPicPr>
          <p:cNvPr id="5" name="Picture 4">
            <a:extLst>
              <a:ext uri="{FF2B5EF4-FFF2-40B4-BE49-F238E27FC236}">
                <a16:creationId xmlns:a16="http://schemas.microsoft.com/office/drawing/2014/main" id="{BC6A58FB-4D0A-6265-83DF-4B6367A7291F}"/>
              </a:ext>
            </a:extLst>
          </p:cNvPr>
          <p:cNvPicPr>
            <a:picLocks noChangeAspect="1"/>
          </p:cNvPicPr>
          <p:nvPr/>
        </p:nvPicPr>
        <p:blipFill>
          <a:blip r:embed="rId3"/>
          <a:stretch>
            <a:fillRect/>
          </a:stretch>
        </p:blipFill>
        <p:spPr>
          <a:xfrm>
            <a:off x="6663266" y="348182"/>
            <a:ext cx="3302000" cy="489185"/>
          </a:xfrm>
          <a:prstGeom prst="rect">
            <a:avLst/>
          </a:prstGeom>
        </p:spPr>
      </p:pic>
      <p:pic>
        <p:nvPicPr>
          <p:cNvPr id="6" name="Picture 5">
            <a:extLst>
              <a:ext uri="{FF2B5EF4-FFF2-40B4-BE49-F238E27FC236}">
                <a16:creationId xmlns:a16="http://schemas.microsoft.com/office/drawing/2014/main" id="{0469A9E9-FAC6-5EDD-D202-CC5E2505B8F1}"/>
              </a:ext>
            </a:extLst>
          </p:cNvPr>
          <p:cNvPicPr>
            <a:picLocks noChangeAspect="1"/>
          </p:cNvPicPr>
          <p:nvPr/>
        </p:nvPicPr>
        <p:blipFill rotWithShape="1">
          <a:blip r:embed="rId2"/>
          <a:srcRect t="19693"/>
          <a:stretch/>
        </p:blipFill>
        <p:spPr>
          <a:xfrm>
            <a:off x="2209800" y="983182"/>
            <a:ext cx="7772400" cy="5182432"/>
          </a:xfrm>
          <a:prstGeom prst="rect">
            <a:avLst/>
          </a:prstGeom>
        </p:spPr>
      </p:pic>
    </p:spTree>
    <p:extLst>
      <p:ext uri="{BB962C8B-B14F-4D97-AF65-F5344CB8AC3E}">
        <p14:creationId xmlns:p14="http://schemas.microsoft.com/office/powerpoint/2010/main" val="35849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2CE5E-2DC5-2DBC-066E-FC52202EEC78}"/>
              </a:ext>
            </a:extLst>
          </p:cNvPr>
          <p:cNvPicPr>
            <a:picLocks noChangeAspect="1"/>
          </p:cNvPicPr>
          <p:nvPr/>
        </p:nvPicPr>
        <p:blipFill>
          <a:blip r:embed="rId2"/>
          <a:stretch>
            <a:fillRect/>
          </a:stretch>
        </p:blipFill>
        <p:spPr>
          <a:xfrm>
            <a:off x="393194" y="185611"/>
            <a:ext cx="5135440" cy="4684105"/>
          </a:xfrm>
          <a:prstGeom prst="rect">
            <a:avLst/>
          </a:prstGeom>
        </p:spPr>
      </p:pic>
      <p:sp>
        <p:nvSpPr>
          <p:cNvPr id="4" name="TextBox 3">
            <a:extLst>
              <a:ext uri="{FF2B5EF4-FFF2-40B4-BE49-F238E27FC236}">
                <a16:creationId xmlns:a16="http://schemas.microsoft.com/office/drawing/2014/main" id="{93F5A3C9-1168-002B-A359-041ED4CB5E0C}"/>
              </a:ext>
            </a:extLst>
          </p:cNvPr>
          <p:cNvSpPr txBox="1"/>
          <p:nvPr/>
        </p:nvSpPr>
        <p:spPr>
          <a:xfrm>
            <a:off x="561702" y="4685050"/>
            <a:ext cx="301686" cy="369332"/>
          </a:xfrm>
          <a:prstGeom prst="rect">
            <a:avLst/>
          </a:prstGeom>
          <a:noFill/>
        </p:spPr>
        <p:txBody>
          <a:bodyPr wrap="none" rtlCol="0">
            <a:spAutoFit/>
          </a:bodyPr>
          <a:lstStyle/>
          <a:p>
            <a:r>
              <a:rPr lang="en-GB" dirty="0"/>
              <a:t>7</a:t>
            </a:r>
          </a:p>
        </p:txBody>
      </p:sp>
      <p:sp>
        <p:nvSpPr>
          <p:cNvPr id="5" name="TextBox 4">
            <a:extLst>
              <a:ext uri="{FF2B5EF4-FFF2-40B4-BE49-F238E27FC236}">
                <a16:creationId xmlns:a16="http://schemas.microsoft.com/office/drawing/2014/main" id="{52B10875-6182-5D54-7A0D-4524D0385A73}"/>
              </a:ext>
            </a:extLst>
          </p:cNvPr>
          <p:cNvSpPr txBox="1"/>
          <p:nvPr/>
        </p:nvSpPr>
        <p:spPr>
          <a:xfrm>
            <a:off x="7342025" y="3152001"/>
            <a:ext cx="3451907" cy="276999"/>
          </a:xfrm>
          <a:prstGeom prst="rect">
            <a:avLst/>
          </a:prstGeom>
          <a:noFill/>
        </p:spPr>
        <p:txBody>
          <a:bodyPr wrap="none" rtlCol="0">
            <a:spAutoFit/>
          </a:bodyPr>
          <a:lstStyle/>
          <a:p>
            <a:r>
              <a:rPr lang="en-GB" sz="1200" dirty="0"/>
              <a:t>https://</a:t>
            </a:r>
            <a:r>
              <a:rPr lang="en-GB" sz="1200" dirty="0" err="1"/>
              <a:t>www.youtube.com</a:t>
            </a:r>
            <a:r>
              <a:rPr lang="en-GB" sz="1200" dirty="0"/>
              <a:t>/</a:t>
            </a:r>
            <a:r>
              <a:rPr lang="en-GB" sz="1200" dirty="0" err="1"/>
              <a:t>watch?v</a:t>
            </a:r>
            <a:r>
              <a:rPr lang="en-GB" sz="1200" dirty="0"/>
              <a:t>=URqhp6UkCwA</a:t>
            </a:r>
          </a:p>
        </p:txBody>
      </p:sp>
      <p:pic>
        <p:nvPicPr>
          <p:cNvPr id="7" name="Picture 6">
            <a:extLst>
              <a:ext uri="{FF2B5EF4-FFF2-40B4-BE49-F238E27FC236}">
                <a16:creationId xmlns:a16="http://schemas.microsoft.com/office/drawing/2014/main" id="{6F9ED528-5B39-4527-0950-E92E83C988BB}"/>
              </a:ext>
            </a:extLst>
          </p:cNvPr>
          <p:cNvPicPr>
            <a:picLocks noChangeAspect="1"/>
          </p:cNvPicPr>
          <p:nvPr/>
        </p:nvPicPr>
        <p:blipFill>
          <a:blip r:embed="rId3"/>
          <a:stretch>
            <a:fillRect/>
          </a:stretch>
        </p:blipFill>
        <p:spPr>
          <a:xfrm>
            <a:off x="6249558" y="92350"/>
            <a:ext cx="5308654" cy="3045628"/>
          </a:xfrm>
          <a:prstGeom prst="rect">
            <a:avLst/>
          </a:prstGeom>
        </p:spPr>
      </p:pic>
      <p:sp>
        <p:nvSpPr>
          <p:cNvPr id="8" name="TextBox 7">
            <a:extLst>
              <a:ext uri="{FF2B5EF4-FFF2-40B4-BE49-F238E27FC236}">
                <a16:creationId xmlns:a16="http://schemas.microsoft.com/office/drawing/2014/main" id="{EF32C4FE-1DCD-D49C-5CCA-A2A4912163A5}"/>
              </a:ext>
            </a:extLst>
          </p:cNvPr>
          <p:cNvSpPr txBox="1"/>
          <p:nvPr/>
        </p:nvSpPr>
        <p:spPr>
          <a:xfrm>
            <a:off x="6402110" y="2953312"/>
            <a:ext cx="301686" cy="369332"/>
          </a:xfrm>
          <a:prstGeom prst="rect">
            <a:avLst/>
          </a:prstGeom>
          <a:noFill/>
        </p:spPr>
        <p:txBody>
          <a:bodyPr wrap="none" rtlCol="0">
            <a:spAutoFit/>
          </a:bodyPr>
          <a:lstStyle/>
          <a:p>
            <a:r>
              <a:rPr lang="en-GB" dirty="0"/>
              <a:t>8</a:t>
            </a:r>
          </a:p>
        </p:txBody>
      </p:sp>
      <p:pic>
        <p:nvPicPr>
          <p:cNvPr id="10" name="Picture 9">
            <a:extLst>
              <a:ext uri="{FF2B5EF4-FFF2-40B4-BE49-F238E27FC236}">
                <a16:creationId xmlns:a16="http://schemas.microsoft.com/office/drawing/2014/main" id="{1D61D39C-4848-2618-9106-75AACC6FF264}"/>
              </a:ext>
            </a:extLst>
          </p:cNvPr>
          <p:cNvPicPr>
            <a:picLocks noChangeAspect="1"/>
          </p:cNvPicPr>
          <p:nvPr/>
        </p:nvPicPr>
        <p:blipFill>
          <a:blip r:embed="rId4"/>
          <a:stretch>
            <a:fillRect/>
          </a:stretch>
        </p:blipFill>
        <p:spPr>
          <a:xfrm>
            <a:off x="6402110" y="3720023"/>
            <a:ext cx="5308654" cy="2719156"/>
          </a:xfrm>
          <a:prstGeom prst="rect">
            <a:avLst/>
          </a:prstGeom>
        </p:spPr>
      </p:pic>
      <p:sp>
        <p:nvSpPr>
          <p:cNvPr id="11" name="TextBox 10">
            <a:extLst>
              <a:ext uri="{FF2B5EF4-FFF2-40B4-BE49-F238E27FC236}">
                <a16:creationId xmlns:a16="http://schemas.microsoft.com/office/drawing/2014/main" id="{06291051-B9C2-D65C-20B9-A19A48DCFD02}"/>
              </a:ext>
            </a:extLst>
          </p:cNvPr>
          <p:cNvSpPr txBox="1"/>
          <p:nvPr/>
        </p:nvSpPr>
        <p:spPr>
          <a:xfrm>
            <a:off x="6402110" y="6265555"/>
            <a:ext cx="301686" cy="369332"/>
          </a:xfrm>
          <a:prstGeom prst="rect">
            <a:avLst/>
          </a:prstGeom>
          <a:noFill/>
        </p:spPr>
        <p:txBody>
          <a:bodyPr wrap="none" rtlCol="0">
            <a:spAutoFit/>
          </a:bodyPr>
          <a:lstStyle/>
          <a:p>
            <a:r>
              <a:rPr lang="en-GB" dirty="0"/>
              <a:t>9</a:t>
            </a:r>
          </a:p>
        </p:txBody>
      </p:sp>
      <p:sp>
        <p:nvSpPr>
          <p:cNvPr id="12" name="TextBox 11">
            <a:extLst>
              <a:ext uri="{FF2B5EF4-FFF2-40B4-BE49-F238E27FC236}">
                <a16:creationId xmlns:a16="http://schemas.microsoft.com/office/drawing/2014/main" id="{9D4B170F-8047-1A7D-5540-5A07EA6AC119}"/>
              </a:ext>
            </a:extLst>
          </p:cNvPr>
          <p:cNvSpPr txBox="1"/>
          <p:nvPr/>
        </p:nvSpPr>
        <p:spPr>
          <a:xfrm>
            <a:off x="1606731" y="6439989"/>
            <a:ext cx="3204082" cy="369332"/>
          </a:xfrm>
          <a:prstGeom prst="rect">
            <a:avLst/>
          </a:prstGeom>
          <a:noFill/>
        </p:spPr>
        <p:txBody>
          <a:bodyPr wrap="none" rtlCol="0">
            <a:spAutoFit/>
          </a:bodyPr>
          <a:lstStyle/>
          <a:p>
            <a:r>
              <a:rPr lang="en-GB" dirty="0"/>
              <a:t>10 – Last page was select theme</a:t>
            </a:r>
          </a:p>
        </p:txBody>
      </p:sp>
    </p:spTree>
    <p:extLst>
      <p:ext uri="{BB962C8B-B14F-4D97-AF65-F5344CB8AC3E}">
        <p14:creationId xmlns:p14="http://schemas.microsoft.com/office/powerpoint/2010/main" val="68376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F86582-F8BF-B07B-A5AA-2DD91454D432}"/>
              </a:ext>
            </a:extLst>
          </p:cNvPr>
          <p:cNvPicPr>
            <a:picLocks noChangeAspect="1"/>
          </p:cNvPicPr>
          <p:nvPr/>
        </p:nvPicPr>
        <p:blipFill>
          <a:blip r:embed="rId2"/>
          <a:stretch>
            <a:fillRect/>
          </a:stretch>
        </p:blipFill>
        <p:spPr>
          <a:xfrm>
            <a:off x="169818" y="546529"/>
            <a:ext cx="5839519" cy="3505065"/>
          </a:xfrm>
          <a:prstGeom prst="rect">
            <a:avLst/>
          </a:prstGeom>
        </p:spPr>
      </p:pic>
      <p:sp>
        <p:nvSpPr>
          <p:cNvPr id="4" name="TextBox 3">
            <a:extLst>
              <a:ext uri="{FF2B5EF4-FFF2-40B4-BE49-F238E27FC236}">
                <a16:creationId xmlns:a16="http://schemas.microsoft.com/office/drawing/2014/main" id="{F21865C7-B51E-B5F7-B0A9-CF08078ABC68}"/>
              </a:ext>
            </a:extLst>
          </p:cNvPr>
          <p:cNvSpPr txBox="1"/>
          <p:nvPr/>
        </p:nvSpPr>
        <p:spPr>
          <a:xfrm>
            <a:off x="169818" y="74235"/>
            <a:ext cx="1428276" cy="369332"/>
          </a:xfrm>
          <a:prstGeom prst="rect">
            <a:avLst/>
          </a:prstGeom>
          <a:noFill/>
        </p:spPr>
        <p:txBody>
          <a:bodyPr wrap="none" rtlCol="0">
            <a:spAutoFit/>
          </a:bodyPr>
          <a:lstStyle/>
          <a:p>
            <a:r>
              <a:rPr lang="en-GB" dirty="0"/>
              <a:t>Landing page</a:t>
            </a:r>
          </a:p>
        </p:txBody>
      </p:sp>
      <p:sp>
        <p:nvSpPr>
          <p:cNvPr id="5" name="TextBox 4">
            <a:extLst>
              <a:ext uri="{FF2B5EF4-FFF2-40B4-BE49-F238E27FC236}">
                <a16:creationId xmlns:a16="http://schemas.microsoft.com/office/drawing/2014/main" id="{461D7CF6-E3BA-D022-3BDF-8DB684F41168}"/>
              </a:ext>
            </a:extLst>
          </p:cNvPr>
          <p:cNvSpPr txBox="1"/>
          <p:nvPr/>
        </p:nvSpPr>
        <p:spPr>
          <a:xfrm>
            <a:off x="6096001" y="74235"/>
            <a:ext cx="5926182" cy="6740307"/>
          </a:xfrm>
          <a:prstGeom prst="rect">
            <a:avLst/>
          </a:prstGeom>
          <a:noFill/>
        </p:spPr>
        <p:txBody>
          <a:bodyPr wrap="square" rtlCol="0">
            <a:spAutoFit/>
          </a:bodyPr>
          <a:lstStyle/>
          <a:p>
            <a:r>
              <a:rPr lang="en-IN" sz="600" dirty="0">
                <a:effectLst/>
              </a:rPr>
              <a:t>Welcome to Motion, in this document I'll help you get started. You'll learn the basics of how to use Motion to coordinate Human and AI work and make your organization 10x more productive. Let's start with AI Workplace</a:t>
            </a:r>
            <a:endParaRPr lang="en-IN" sz="600" dirty="0"/>
          </a:p>
          <a:p>
            <a:br>
              <a:rPr lang="en-IN" sz="600" dirty="0"/>
            </a:br>
            <a:endParaRPr lang="en-IN" sz="600" dirty="0"/>
          </a:p>
          <a:p>
            <a:r>
              <a:rPr lang="en-IN" sz="600" b="1" dirty="0">
                <a:effectLst/>
              </a:rPr>
              <a:t>AI Workplace</a:t>
            </a:r>
            <a:endParaRPr lang="en-IN" sz="600" b="1" dirty="0"/>
          </a:p>
          <a:p>
            <a:r>
              <a:rPr lang="en-IN" sz="600" dirty="0">
                <a:effectLst/>
              </a:rPr>
              <a:t>The AI Workplace is how Motion helps you and your team coordinate work. Motion has a few different features and products to accelerate human work, let's go. through each of them:</a:t>
            </a:r>
            <a:endParaRPr lang="en-IN" sz="600" dirty="0"/>
          </a:p>
          <a:p>
            <a:br>
              <a:rPr lang="en-IN" sz="600" dirty="0"/>
            </a:br>
            <a:endParaRPr lang="en-IN" sz="600" dirty="0"/>
          </a:p>
          <a:p>
            <a:r>
              <a:rPr lang="en-IN" sz="600" b="1" dirty="0">
                <a:effectLst/>
              </a:rPr>
              <a:t>AI Documents</a:t>
            </a:r>
            <a:endParaRPr lang="en-IN" sz="600" b="1" dirty="0"/>
          </a:p>
          <a:p>
            <a:r>
              <a:rPr lang="en-IN" sz="600" dirty="0">
                <a:effectLst/>
              </a:rPr>
              <a:t>This is actually your first Motion Document. You can type in it, edit it, and create Motion tasks, projects, and subdocuments right here.</a:t>
            </a:r>
            <a:endParaRPr lang="en-IN" sz="600" dirty="0"/>
          </a:p>
          <a:p>
            <a:br>
              <a:rPr lang="en-IN" sz="600" dirty="0"/>
            </a:br>
            <a:endParaRPr lang="en-IN" sz="600" dirty="0"/>
          </a:p>
          <a:p>
            <a:r>
              <a:rPr lang="en-IN" sz="600" dirty="0">
                <a:effectLst/>
              </a:rPr>
              <a:t>You can type </a:t>
            </a:r>
            <a:r>
              <a:rPr lang="en-IN" sz="600" dirty="0"/>
              <a:t>/</a:t>
            </a:r>
            <a:r>
              <a:rPr lang="en-IN" sz="600" dirty="0">
                <a:effectLst/>
              </a:rPr>
              <a:t> to bring up the command palette, from where you can create tasks, documents, projects and more.</a:t>
            </a:r>
            <a:endParaRPr lang="en-IN" sz="600" dirty="0"/>
          </a:p>
          <a:p>
            <a:br>
              <a:rPr lang="en-IN" sz="600" dirty="0"/>
            </a:br>
            <a:endParaRPr lang="en-IN" sz="600" dirty="0"/>
          </a:p>
          <a:p>
            <a:r>
              <a:rPr lang="en-IN" sz="600" dirty="0">
                <a:effectLst/>
              </a:rPr>
              <a:t>You can also mention other Motion tasks, documents, projects, etc by typing </a:t>
            </a:r>
            <a:r>
              <a:rPr lang="en-IN" sz="600" dirty="0"/>
              <a:t>@</a:t>
            </a:r>
          </a:p>
          <a:p>
            <a:br>
              <a:rPr lang="en-IN" sz="600" dirty="0"/>
            </a:br>
            <a:endParaRPr lang="en-IN" sz="600" dirty="0"/>
          </a:p>
          <a:p>
            <a:r>
              <a:rPr lang="en-IN" sz="600" dirty="0">
                <a:effectLst/>
              </a:rPr>
              <a:t>You can also "Chat" with a document (using the chat box at the bottom of your screen). AI Doc Chat allows you to create and edit text in a document. You can also ask questions of a document! Which is particularly useful when trying to figure out what was said in a Meeting from a transcript.</a:t>
            </a:r>
            <a:endParaRPr lang="en-IN" sz="600" dirty="0"/>
          </a:p>
          <a:p>
            <a:br>
              <a:rPr lang="en-IN" sz="600" dirty="0"/>
            </a:br>
            <a:endParaRPr lang="en-IN" sz="600" dirty="0"/>
          </a:p>
          <a:p>
            <a:r>
              <a:rPr lang="en-IN" sz="600" b="1" dirty="0">
                <a:effectLst/>
              </a:rPr>
              <a:t>AI Meeting Notes</a:t>
            </a:r>
            <a:endParaRPr lang="en-IN" sz="600" b="1" dirty="0"/>
          </a:p>
          <a:p>
            <a:r>
              <a:rPr lang="en-IN" sz="600" dirty="0">
                <a:effectLst/>
              </a:rPr>
              <a:t>Speaking of transcripts, and piggybacking on AI Documents, Motion has a built-in AI Notetaker. Notetaker will automatically join your meetings and take notes for you. At the end of the meeting Notetaker will produce a Meeting Notes document with the recording, notes, a transcript, and more importantly a set of action items as tasks that get automatically created, assigned, and put into the correct project.</a:t>
            </a:r>
            <a:endParaRPr lang="en-IN" sz="600" dirty="0"/>
          </a:p>
          <a:p>
            <a:br>
              <a:rPr lang="en-IN" sz="600" dirty="0"/>
            </a:br>
            <a:endParaRPr lang="en-IN" sz="600" dirty="0"/>
          </a:p>
          <a:p>
            <a:r>
              <a:rPr lang="en-IN" sz="600" b="1" dirty="0">
                <a:effectLst/>
              </a:rPr>
              <a:t>AI Project Management</a:t>
            </a:r>
            <a:endParaRPr lang="en-IN" sz="600" b="1" dirty="0"/>
          </a:p>
          <a:p>
            <a:r>
              <a:rPr lang="en-IN" sz="600" dirty="0">
                <a:effectLst/>
              </a:rPr>
              <a:t>Speaking of Projects, Motion is a full fledged project management solution, it will help you automatically run your projects and keep your tasks on schedule</a:t>
            </a:r>
            <a:endParaRPr lang="en-IN" sz="600" dirty="0"/>
          </a:p>
          <a:p>
            <a:br>
              <a:rPr lang="en-IN" sz="600" dirty="0"/>
            </a:br>
            <a:endParaRPr lang="en-IN" sz="600" dirty="0"/>
          </a:p>
          <a:p>
            <a:r>
              <a:rPr lang="en-IN" sz="600" b="1" dirty="0">
                <a:effectLst/>
              </a:rPr>
              <a:t>Create Your First Tasks</a:t>
            </a:r>
            <a:endParaRPr lang="en-IN" sz="600" dirty="0"/>
          </a:p>
          <a:p>
            <a:r>
              <a:rPr lang="en-IN" sz="600" dirty="0">
                <a:effectLst/>
              </a:rPr>
              <a:t>Let’s start by adding a few tasks for this week to get things moving.</a:t>
            </a:r>
            <a:endParaRPr lang="en-IN" sz="600" dirty="0"/>
          </a:p>
          <a:p>
            <a:br>
              <a:rPr lang="en-IN" sz="600" dirty="0"/>
            </a:br>
            <a:endParaRPr lang="en-IN" sz="600" dirty="0"/>
          </a:p>
          <a:p>
            <a:r>
              <a:rPr lang="en-IN" sz="600" dirty="0">
                <a:effectLst/>
              </a:rPr>
              <a:t>Use the </a:t>
            </a:r>
            <a:r>
              <a:rPr lang="en-IN" sz="600" dirty="0"/>
              <a:t>/task</a:t>
            </a:r>
            <a:r>
              <a:rPr lang="en-IN" sz="600" dirty="0">
                <a:effectLst/>
              </a:rPr>
              <a:t> command to create your next three important tasks. Go ahead, give it a try below:</a:t>
            </a:r>
            <a:endParaRPr lang="en-IN" sz="600" dirty="0"/>
          </a:p>
          <a:p>
            <a:br>
              <a:rPr lang="en-IN" sz="600" dirty="0"/>
            </a:br>
            <a:endParaRPr lang="en-IN" sz="600" dirty="0"/>
          </a:p>
          <a:p>
            <a:r>
              <a:rPr lang="en-IN" sz="600" dirty="0">
                <a:effectLst/>
              </a:rPr>
              <a:t>As you add tasks, Motion will start organizing them into your schedule for you.</a:t>
            </a:r>
            <a:endParaRPr lang="en-IN" sz="600" dirty="0"/>
          </a:p>
          <a:p>
            <a:br>
              <a:rPr lang="en-IN" sz="600" dirty="0"/>
            </a:br>
            <a:endParaRPr lang="en-IN" sz="600" dirty="0"/>
          </a:p>
          <a:p>
            <a:r>
              <a:rPr lang="en-IN" sz="600" b="1" dirty="0">
                <a:effectLst/>
              </a:rPr>
              <a:t>Create your first project using Project Workflow Templates (PWTs)</a:t>
            </a:r>
            <a:endParaRPr lang="en-IN" sz="600" dirty="0"/>
          </a:p>
          <a:p>
            <a:r>
              <a:rPr lang="en-IN" sz="600" dirty="0">
                <a:effectLst/>
              </a:rPr>
              <a:t>Now that you have a few tasks, let’s create a project. Projects help you group related tasks together and track progress more efficiently.</a:t>
            </a:r>
            <a:endParaRPr lang="en-IN" sz="600" dirty="0"/>
          </a:p>
          <a:p>
            <a:br>
              <a:rPr lang="en-IN" sz="600" dirty="0"/>
            </a:br>
            <a:endParaRPr lang="en-IN" sz="600" dirty="0"/>
          </a:p>
          <a:p>
            <a:pPr>
              <a:buFont typeface="+mj-lt"/>
              <a:buAutoNum type="arabicPeriod"/>
            </a:pPr>
            <a:r>
              <a:rPr lang="en-IN" sz="600" dirty="0">
                <a:effectLst/>
              </a:rPr>
              <a:t>Click the </a:t>
            </a:r>
            <a:r>
              <a:rPr lang="en-IN" sz="600" b="1" dirty="0">
                <a:effectLst/>
              </a:rPr>
              <a:t>New</a:t>
            </a:r>
            <a:r>
              <a:rPr lang="en-IN" sz="600" dirty="0">
                <a:effectLst/>
              </a:rPr>
              <a:t> button in the top left corner of your screen and select </a:t>
            </a:r>
            <a:r>
              <a:rPr lang="en-IN" sz="600" b="1" dirty="0">
                <a:effectLst/>
              </a:rPr>
              <a:t>New Project</a:t>
            </a:r>
            <a:r>
              <a:rPr lang="en-IN" sz="600" dirty="0">
                <a:effectLst/>
              </a:rPr>
              <a:t>.</a:t>
            </a:r>
          </a:p>
          <a:p>
            <a:pPr>
              <a:buFont typeface="+mj-lt"/>
              <a:buAutoNum type="arabicPeriod" startAt="2"/>
            </a:pPr>
            <a:r>
              <a:rPr lang="en-IN" sz="600" dirty="0">
                <a:effectLst/>
              </a:rPr>
              <a:t>Choose </a:t>
            </a:r>
            <a:r>
              <a:rPr lang="en-IN" sz="600" b="1" dirty="0">
                <a:effectLst/>
              </a:rPr>
              <a:t>Create Project Template with AI</a:t>
            </a:r>
            <a:r>
              <a:rPr lang="en-IN" sz="600" dirty="0">
                <a:effectLst/>
              </a:rPr>
              <a:t> to generate a Project Workflow Template. This helps standardize your processes and saves you time. By creating a Project Workflow Template in Motion, you can be confident that every project will follow your standard operating procedures and run automatically.</a:t>
            </a:r>
          </a:p>
          <a:p>
            <a:pPr>
              <a:buFont typeface="+mj-lt"/>
              <a:buAutoNum type="arabicPeriod" startAt="3"/>
            </a:pPr>
            <a:r>
              <a:rPr lang="en-IN" sz="600" dirty="0">
                <a:effectLst/>
              </a:rPr>
              <a:t>Next, describe your project. Motion will turn that description into a standard operating procedure (SOP) and save it as a reusable template.</a:t>
            </a:r>
          </a:p>
          <a:p>
            <a:pPr>
              <a:buFont typeface="+mj-lt"/>
              <a:buAutoNum type="arabicPeriod" startAt="4"/>
            </a:pPr>
            <a:r>
              <a:rPr lang="en-IN" sz="600" dirty="0">
                <a:effectLst/>
              </a:rPr>
              <a:t>You can also use the </a:t>
            </a:r>
            <a:r>
              <a:rPr lang="en-IN" sz="600" b="1" dirty="0">
                <a:effectLst/>
              </a:rPr>
              <a:t>/project</a:t>
            </a:r>
            <a:r>
              <a:rPr lang="en-IN" sz="600" dirty="0">
                <a:effectLst/>
              </a:rPr>
              <a:t> command to create a new project directly in your document.</a:t>
            </a:r>
          </a:p>
          <a:p>
            <a:br>
              <a:rPr lang="en-IN" sz="600" dirty="0"/>
            </a:br>
            <a:endParaRPr lang="en-IN" sz="600" dirty="0"/>
          </a:p>
          <a:p>
            <a:r>
              <a:rPr lang="en-IN" sz="600" dirty="0">
                <a:effectLst/>
              </a:rPr>
              <a:t>Now that you’ve created your first project, I recommend watching this video on </a:t>
            </a:r>
            <a:r>
              <a:rPr lang="en-IN" sz="600" dirty="0">
                <a:effectLst/>
                <a:hlinkClick r:id="rId3"/>
              </a:rPr>
              <a:t>Motion’s project management philosophy</a:t>
            </a:r>
            <a:r>
              <a:rPr lang="en-IN" sz="600" dirty="0">
                <a:effectLst/>
              </a:rPr>
              <a:t>. It will help you align your team on how to use Motion to improve efficiency, increase predictability, and reduce micromanagement.</a:t>
            </a:r>
            <a:endParaRPr lang="en-IN" sz="600" dirty="0"/>
          </a:p>
          <a:p>
            <a:br>
              <a:rPr lang="en-IN" sz="600" dirty="0"/>
            </a:br>
            <a:endParaRPr lang="en-IN" sz="600" dirty="0"/>
          </a:p>
          <a:p>
            <a:r>
              <a:rPr lang="en-IN" sz="600" b="1" dirty="0">
                <a:effectLst/>
              </a:rPr>
              <a:t>AI Calendar and AI Agenda</a:t>
            </a:r>
            <a:endParaRPr lang="en-IN" sz="600" b="1" dirty="0"/>
          </a:p>
          <a:p>
            <a:r>
              <a:rPr lang="en-IN" sz="600" dirty="0">
                <a:effectLst/>
              </a:rPr>
              <a:t>Combining all of the above Motion does two things for you:</a:t>
            </a:r>
            <a:endParaRPr lang="en-IN" sz="600" dirty="0"/>
          </a:p>
          <a:p>
            <a:pPr>
              <a:buFont typeface="+mj-lt"/>
              <a:buAutoNum type="arabicPeriod"/>
            </a:pPr>
            <a:r>
              <a:rPr lang="en-IN" sz="600" dirty="0">
                <a:effectLst/>
              </a:rPr>
              <a:t>It generates a daily AI Agenda with your tasks for the day. This is just like any other Motion document, so you can create new tasks inline, rearrange them, take notes, etc</a:t>
            </a:r>
          </a:p>
          <a:p>
            <a:pPr>
              <a:buFont typeface="+mj-lt"/>
              <a:buAutoNum type="arabicPeriod" startAt="2"/>
            </a:pPr>
            <a:r>
              <a:rPr lang="en-IN" sz="600" dirty="0">
                <a:effectLst/>
              </a:rPr>
              <a:t>It time-block tasks on your calendar: Motion gives you the option to time block tasks on your calendar (if that's something you are into). Making it easy to follow Motion's optimized schedule to meet all your deadlines.</a:t>
            </a:r>
          </a:p>
          <a:p>
            <a:br>
              <a:rPr lang="en-IN" sz="600" dirty="0"/>
            </a:br>
            <a:endParaRPr lang="en-IN" sz="600" dirty="0"/>
          </a:p>
          <a:p>
            <a:r>
              <a:rPr lang="en-IN" sz="600" dirty="0">
                <a:effectLst/>
              </a:rPr>
              <a:t>With Motion's AI Workplace you are now using the word's most advanced productivity platform. Thank you for using Motion!</a:t>
            </a:r>
            <a:endParaRPr lang="en-IN" sz="600" dirty="0"/>
          </a:p>
          <a:p>
            <a:br>
              <a:rPr lang="en-IN" sz="600" dirty="0"/>
            </a:br>
            <a:endParaRPr lang="en-IN" sz="600" dirty="0"/>
          </a:p>
          <a:p>
            <a:r>
              <a:rPr lang="en-IN" sz="600" dirty="0">
                <a:effectLst/>
              </a:rPr>
              <a:t>Luis,</a:t>
            </a:r>
            <a:endParaRPr lang="en-IN" sz="600" dirty="0"/>
          </a:p>
          <a:p>
            <a:r>
              <a:rPr lang="en-IN" sz="600" dirty="0">
                <a:effectLst/>
              </a:rPr>
              <a:t>Head of Product @Motion</a:t>
            </a:r>
            <a:endParaRPr lang="en-IN" sz="600" dirty="0"/>
          </a:p>
          <a:p>
            <a:endParaRPr lang="en-GB" sz="600" dirty="0"/>
          </a:p>
        </p:txBody>
      </p:sp>
    </p:spTree>
    <p:extLst>
      <p:ext uri="{BB962C8B-B14F-4D97-AF65-F5344CB8AC3E}">
        <p14:creationId xmlns:p14="http://schemas.microsoft.com/office/powerpoint/2010/main" val="294750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E8A86-41D2-B9FB-F72A-E7659A1851A8}"/>
              </a:ext>
            </a:extLst>
          </p:cNvPr>
          <p:cNvPicPr>
            <a:picLocks noChangeAspect="1"/>
          </p:cNvPicPr>
          <p:nvPr/>
        </p:nvPicPr>
        <p:blipFill>
          <a:blip r:embed="rId2"/>
          <a:stretch>
            <a:fillRect/>
          </a:stretch>
        </p:blipFill>
        <p:spPr>
          <a:xfrm>
            <a:off x="130796" y="130628"/>
            <a:ext cx="7772400" cy="4672477"/>
          </a:xfrm>
          <a:prstGeom prst="rect">
            <a:avLst/>
          </a:prstGeom>
        </p:spPr>
      </p:pic>
      <p:pic>
        <p:nvPicPr>
          <p:cNvPr id="5" name="Picture 4">
            <a:extLst>
              <a:ext uri="{FF2B5EF4-FFF2-40B4-BE49-F238E27FC236}">
                <a16:creationId xmlns:a16="http://schemas.microsoft.com/office/drawing/2014/main" id="{EF9B033E-B8E5-2B07-4A33-BF24DE4276C6}"/>
              </a:ext>
            </a:extLst>
          </p:cNvPr>
          <p:cNvPicPr>
            <a:picLocks noChangeAspect="1"/>
          </p:cNvPicPr>
          <p:nvPr/>
        </p:nvPicPr>
        <p:blipFill>
          <a:blip r:embed="rId3"/>
          <a:stretch>
            <a:fillRect/>
          </a:stretch>
        </p:blipFill>
        <p:spPr>
          <a:xfrm>
            <a:off x="503391" y="3963535"/>
            <a:ext cx="4387317" cy="2583961"/>
          </a:xfrm>
          <a:prstGeom prst="rect">
            <a:avLst/>
          </a:prstGeom>
        </p:spPr>
      </p:pic>
      <p:pic>
        <p:nvPicPr>
          <p:cNvPr id="7" name="Picture 6">
            <a:extLst>
              <a:ext uri="{FF2B5EF4-FFF2-40B4-BE49-F238E27FC236}">
                <a16:creationId xmlns:a16="http://schemas.microsoft.com/office/drawing/2014/main" id="{593EC781-E5B8-78C0-6958-DD4DC0AE725E}"/>
              </a:ext>
            </a:extLst>
          </p:cNvPr>
          <p:cNvPicPr>
            <a:picLocks noChangeAspect="1"/>
          </p:cNvPicPr>
          <p:nvPr/>
        </p:nvPicPr>
        <p:blipFill>
          <a:blip r:embed="rId4"/>
          <a:stretch>
            <a:fillRect/>
          </a:stretch>
        </p:blipFill>
        <p:spPr>
          <a:xfrm>
            <a:off x="3897687" y="5645773"/>
            <a:ext cx="4826049" cy="1081599"/>
          </a:xfrm>
          <a:prstGeom prst="rect">
            <a:avLst/>
          </a:prstGeom>
        </p:spPr>
      </p:pic>
    </p:spTree>
    <p:extLst>
      <p:ext uri="{BB962C8B-B14F-4D97-AF65-F5344CB8AC3E}">
        <p14:creationId xmlns:p14="http://schemas.microsoft.com/office/powerpoint/2010/main" val="11753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D8D91-2E14-81D6-F74E-4B1E5FFF9673}"/>
              </a:ext>
            </a:extLst>
          </p:cNvPr>
          <p:cNvPicPr>
            <a:picLocks noChangeAspect="1"/>
          </p:cNvPicPr>
          <p:nvPr/>
        </p:nvPicPr>
        <p:blipFill>
          <a:blip r:embed="rId2"/>
          <a:stretch>
            <a:fillRect/>
          </a:stretch>
        </p:blipFill>
        <p:spPr>
          <a:xfrm>
            <a:off x="318558" y="927463"/>
            <a:ext cx="7772400" cy="5742665"/>
          </a:xfrm>
          <a:prstGeom prst="rect">
            <a:avLst/>
          </a:prstGeom>
        </p:spPr>
      </p:pic>
      <p:sp>
        <p:nvSpPr>
          <p:cNvPr id="4" name="TextBox 3">
            <a:extLst>
              <a:ext uri="{FF2B5EF4-FFF2-40B4-BE49-F238E27FC236}">
                <a16:creationId xmlns:a16="http://schemas.microsoft.com/office/drawing/2014/main" id="{0DDF6B24-4F1A-D004-6CA6-D523A4F1D671}"/>
              </a:ext>
            </a:extLst>
          </p:cNvPr>
          <p:cNvSpPr txBox="1"/>
          <p:nvPr/>
        </p:nvSpPr>
        <p:spPr>
          <a:xfrm>
            <a:off x="318558" y="444137"/>
            <a:ext cx="1072794" cy="369332"/>
          </a:xfrm>
          <a:prstGeom prst="rect">
            <a:avLst/>
          </a:prstGeom>
          <a:noFill/>
        </p:spPr>
        <p:txBody>
          <a:bodyPr wrap="none" rtlCol="0">
            <a:spAutoFit/>
          </a:bodyPr>
          <a:lstStyle/>
          <a:p>
            <a:r>
              <a:rPr lang="en-GB" dirty="0"/>
              <a:t>Task view</a:t>
            </a:r>
          </a:p>
        </p:txBody>
      </p:sp>
    </p:spTree>
    <p:extLst>
      <p:ext uri="{BB962C8B-B14F-4D97-AF65-F5344CB8AC3E}">
        <p14:creationId xmlns:p14="http://schemas.microsoft.com/office/powerpoint/2010/main" val="104384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E68C7-A50B-5577-C1EB-2F264764FBCA}"/>
              </a:ext>
            </a:extLst>
          </p:cNvPr>
          <p:cNvPicPr>
            <a:picLocks noChangeAspect="1"/>
          </p:cNvPicPr>
          <p:nvPr/>
        </p:nvPicPr>
        <p:blipFill>
          <a:blip r:embed="rId2"/>
          <a:stretch>
            <a:fillRect/>
          </a:stretch>
        </p:blipFill>
        <p:spPr>
          <a:xfrm>
            <a:off x="42244" y="87895"/>
            <a:ext cx="12107511" cy="6682209"/>
          </a:xfrm>
          <a:prstGeom prst="rect">
            <a:avLst/>
          </a:prstGeom>
        </p:spPr>
      </p:pic>
      <p:sp>
        <p:nvSpPr>
          <p:cNvPr id="7" name="Rectangle 6">
            <a:extLst>
              <a:ext uri="{FF2B5EF4-FFF2-40B4-BE49-F238E27FC236}">
                <a16:creationId xmlns:a16="http://schemas.microsoft.com/office/drawing/2014/main" id="{DB1CEE66-6280-1AB1-7C21-1CDCF8859F42}"/>
              </a:ext>
            </a:extLst>
          </p:cNvPr>
          <p:cNvSpPr/>
          <p:nvPr/>
        </p:nvSpPr>
        <p:spPr>
          <a:xfrm>
            <a:off x="127413" y="3107266"/>
            <a:ext cx="1786466" cy="32173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Bin moves here</a:t>
            </a:r>
          </a:p>
        </p:txBody>
      </p:sp>
      <p:sp>
        <p:nvSpPr>
          <p:cNvPr id="8" name="Rectangle 7">
            <a:extLst>
              <a:ext uri="{FF2B5EF4-FFF2-40B4-BE49-F238E27FC236}">
                <a16:creationId xmlns:a16="http://schemas.microsoft.com/office/drawing/2014/main" id="{6C1CD411-245B-9358-4A79-A85145ECC6F0}"/>
              </a:ext>
            </a:extLst>
          </p:cNvPr>
          <p:cNvSpPr/>
          <p:nvPr/>
        </p:nvSpPr>
        <p:spPr>
          <a:xfrm>
            <a:off x="2264730" y="1375110"/>
            <a:ext cx="1786466" cy="32173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This goes away</a:t>
            </a:r>
          </a:p>
        </p:txBody>
      </p:sp>
      <p:sp>
        <p:nvSpPr>
          <p:cNvPr id="9" name="Rectangle 8">
            <a:extLst>
              <a:ext uri="{FF2B5EF4-FFF2-40B4-BE49-F238E27FC236}">
                <a16:creationId xmlns:a16="http://schemas.microsoft.com/office/drawing/2014/main" id="{7AD0EE7E-3ABB-E109-9430-994D2ADB2947}"/>
              </a:ext>
            </a:extLst>
          </p:cNvPr>
          <p:cNvSpPr/>
          <p:nvPr/>
        </p:nvSpPr>
        <p:spPr>
          <a:xfrm>
            <a:off x="7769716" y="1050485"/>
            <a:ext cx="1786466" cy="32173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No need of refresh</a:t>
            </a:r>
          </a:p>
        </p:txBody>
      </p:sp>
      <p:sp>
        <p:nvSpPr>
          <p:cNvPr id="10" name="Rectangle 9">
            <a:extLst>
              <a:ext uri="{FF2B5EF4-FFF2-40B4-BE49-F238E27FC236}">
                <a16:creationId xmlns:a16="http://schemas.microsoft.com/office/drawing/2014/main" id="{EFCB2A9A-B024-0542-2099-4634980776F9}"/>
              </a:ext>
            </a:extLst>
          </p:cNvPr>
          <p:cNvSpPr/>
          <p:nvPr/>
        </p:nvSpPr>
        <p:spPr>
          <a:xfrm>
            <a:off x="3350115" y="1895708"/>
            <a:ext cx="2745884" cy="4664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No need to mention qty here</a:t>
            </a:r>
          </a:p>
          <a:p>
            <a:pPr algn="ctr"/>
            <a:r>
              <a:rPr lang="en-GB" sz="1200" dirty="0"/>
              <a:t>This can be a badge on “My Tasks”</a:t>
            </a:r>
          </a:p>
        </p:txBody>
      </p:sp>
    </p:spTree>
    <p:extLst>
      <p:ext uri="{BB962C8B-B14F-4D97-AF65-F5344CB8AC3E}">
        <p14:creationId xmlns:p14="http://schemas.microsoft.com/office/powerpoint/2010/main" val="163037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E68C7-A50B-5577-C1EB-2F264764FBCA}"/>
              </a:ext>
            </a:extLst>
          </p:cNvPr>
          <p:cNvPicPr>
            <a:picLocks noChangeAspect="1"/>
          </p:cNvPicPr>
          <p:nvPr/>
        </p:nvPicPr>
        <p:blipFill rotWithShape="1">
          <a:blip r:embed="rId2"/>
          <a:srcRect b="24009"/>
          <a:stretch/>
        </p:blipFill>
        <p:spPr>
          <a:xfrm>
            <a:off x="42244" y="87895"/>
            <a:ext cx="12107511" cy="5077871"/>
          </a:xfrm>
          <a:prstGeom prst="rect">
            <a:avLst/>
          </a:prstGeom>
        </p:spPr>
      </p:pic>
      <p:sp>
        <p:nvSpPr>
          <p:cNvPr id="7" name="Rectangle 6">
            <a:extLst>
              <a:ext uri="{FF2B5EF4-FFF2-40B4-BE49-F238E27FC236}">
                <a16:creationId xmlns:a16="http://schemas.microsoft.com/office/drawing/2014/main" id="{DB1CEE66-6280-1AB1-7C21-1CDCF8859F42}"/>
              </a:ext>
            </a:extLst>
          </p:cNvPr>
          <p:cNvSpPr/>
          <p:nvPr/>
        </p:nvSpPr>
        <p:spPr>
          <a:xfrm>
            <a:off x="127413" y="3107266"/>
            <a:ext cx="1786466" cy="32173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Bin moves here</a:t>
            </a:r>
          </a:p>
        </p:txBody>
      </p:sp>
      <p:pic>
        <p:nvPicPr>
          <p:cNvPr id="2" name="Picture 1">
            <a:extLst>
              <a:ext uri="{FF2B5EF4-FFF2-40B4-BE49-F238E27FC236}">
                <a16:creationId xmlns:a16="http://schemas.microsoft.com/office/drawing/2014/main" id="{447E6266-DFFA-D6C8-5142-5748D73B409B}"/>
              </a:ext>
            </a:extLst>
          </p:cNvPr>
          <p:cNvPicPr>
            <a:picLocks noChangeAspect="1"/>
          </p:cNvPicPr>
          <p:nvPr/>
        </p:nvPicPr>
        <p:blipFill rotWithShape="1">
          <a:blip r:embed="rId2"/>
          <a:srcRect l="17826" t="33618" r="22400"/>
          <a:stretch/>
        </p:blipFill>
        <p:spPr>
          <a:xfrm>
            <a:off x="2196790" y="1304693"/>
            <a:ext cx="7237142" cy="4435782"/>
          </a:xfrm>
          <a:prstGeom prst="rect">
            <a:avLst/>
          </a:prstGeom>
        </p:spPr>
      </p:pic>
      <p:pic>
        <p:nvPicPr>
          <p:cNvPr id="4" name="Picture 3">
            <a:extLst>
              <a:ext uri="{FF2B5EF4-FFF2-40B4-BE49-F238E27FC236}">
                <a16:creationId xmlns:a16="http://schemas.microsoft.com/office/drawing/2014/main" id="{1441B88D-9C42-A855-ED34-6247DDD8D042}"/>
              </a:ext>
            </a:extLst>
          </p:cNvPr>
          <p:cNvPicPr>
            <a:picLocks noChangeAspect="1"/>
          </p:cNvPicPr>
          <p:nvPr/>
        </p:nvPicPr>
        <p:blipFill rotWithShape="1">
          <a:blip r:embed="rId2"/>
          <a:srcRect l="64980" t="26108" r="21972" b="67328"/>
          <a:stretch/>
        </p:blipFill>
        <p:spPr>
          <a:xfrm>
            <a:off x="7943385" y="765718"/>
            <a:ext cx="1579757" cy="438614"/>
          </a:xfrm>
          <a:prstGeom prst="rect">
            <a:avLst/>
          </a:prstGeom>
        </p:spPr>
      </p:pic>
      <p:pic>
        <p:nvPicPr>
          <p:cNvPr id="5" name="Picture 4">
            <a:extLst>
              <a:ext uri="{FF2B5EF4-FFF2-40B4-BE49-F238E27FC236}">
                <a16:creationId xmlns:a16="http://schemas.microsoft.com/office/drawing/2014/main" id="{57E684A9-18DC-93B0-0BAD-34867B4A32D4}"/>
              </a:ext>
            </a:extLst>
          </p:cNvPr>
          <p:cNvPicPr>
            <a:picLocks noChangeAspect="1"/>
          </p:cNvPicPr>
          <p:nvPr/>
        </p:nvPicPr>
        <p:blipFill rotWithShape="1">
          <a:blip r:embed="rId2"/>
          <a:srcRect t="74503"/>
          <a:stretch/>
        </p:blipFill>
        <p:spPr>
          <a:xfrm>
            <a:off x="42243" y="4036742"/>
            <a:ext cx="12107511" cy="1703733"/>
          </a:xfrm>
          <a:prstGeom prst="rect">
            <a:avLst/>
          </a:prstGeom>
        </p:spPr>
      </p:pic>
      <p:sp>
        <p:nvSpPr>
          <p:cNvPr id="16" name="TextBox 15">
            <a:extLst>
              <a:ext uri="{FF2B5EF4-FFF2-40B4-BE49-F238E27FC236}">
                <a16:creationId xmlns:a16="http://schemas.microsoft.com/office/drawing/2014/main" id="{2676D437-F143-7533-A677-FD908A5FF3EE}"/>
              </a:ext>
            </a:extLst>
          </p:cNvPr>
          <p:cNvSpPr txBox="1"/>
          <p:nvPr/>
        </p:nvSpPr>
        <p:spPr>
          <a:xfrm>
            <a:off x="5065897" y="142296"/>
            <a:ext cx="2060201" cy="369332"/>
          </a:xfrm>
          <a:prstGeom prst="rect">
            <a:avLst/>
          </a:prstGeom>
          <a:noFill/>
        </p:spPr>
        <p:txBody>
          <a:bodyPr wrap="square" rtlCol="0">
            <a:spAutoFit/>
          </a:bodyPr>
          <a:lstStyle/>
          <a:p>
            <a:r>
              <a:rPr lang="en-GB" dirty="0"/>
              <a:t>NEW DESIGN IDEA</a:t>
            </a:r>
          </a:p>
        </p:txBody>
      </p:sp>
    </p:spTree>
    <p:extLst>
      <p:ext uri="{BB962C8B-B14F-4D97-AF65-F5344CB8AC3E}">
        <p14:creationId xmlns:p14="http://schemas.microsoft.com/office/powerpoint/2010/main" val="4030006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08D25E-C427-683D-7711-BDB52A513ECB}"/>
              </a:ext>
            </a:extLst>
          </p:cNvPr>
          <p:cNvSpPr txBox="1"/>
          <p:nvPr/>
        </p:nvSpPr>
        <p:spPr>
          <a:xfrm>
            <a:off x="0" y="0"/>
            <a:ext cx="12298878" cy="6740307"/>
          </a:xfrm>
          <a:prstGeom prst="rect">
            <a:avLst/>
          </a:prstGeom>
          <a:noFill/>
        </p:spPr>
        <p:txBody>
          <a:bodyPr wrap="square">
            <a:spAutoFit/>
          </a:bodyPr>
          <a:lstStyle/>
          <a:p>
            <a:pPr rtl="0"/>
            <a:r>
              <a:rPr lang="en-IN" dirty="0"/>
              <a:t>Feat: Organize "My Tasks" page to be better.</a:t>
            </a:r>
          </a:p>
          <a:p>
            <a:pPr rtl="0"/>
            <a:r>
              <a:rPr lang="en-IN" dirty="0"/>
              <a:t>Details: Active, Done and Bin show tasks, but Active only shows ones which have been organized into the Eisenhower matrix. There is a disconnect between the older part of the application where we had the Urgency and Importance being generated from LLMs, and the new part of the app, where all data is fetched from </a:t>
            </a:r>
            <a:r>
              <a:rPr lang="en-IN" dirty="0" err="1"/>
              <a:t>Ticktick</a:t>
            </a:r>
            <a:r>
              <a:rPr lang="en-IN" dirty="0"/>
              <a:t> and updated that way.</a:t>
            </a:r>
          </a:p>
          <a:p>
            <a:br>
              <a:rPr lang="en-IN" dirty="0"/>
            </a:br>
            <a:endParaRPr lang="en-IN" dirty="0"/>
          </a:p>
          <a:p>
            <a:pPr rtl="0"/>
            <a:r>
              <a:rPr lang="en-IN" dirty="0"/>
              <a:t>I think that there needs to be a fundamental re-think of how "My Tasks" should work:\</a:t>
            </a:r>
          </a:p>
          <a:p>
            <a:pPr rtl="0"/>
            <a:r>
              <a:rPr lang="en-IN" dirty="0"/>
              <a:t>1. I think the Eisenhower matrix and list should the only tabs\</a:t>
            </a:r>
          </a:p>
          <a:p>
            <a:pPr rtl="0"/>
            <a:r>
              <a:rPr lang="en-IN" dirty="0"/>
              <a:t>1.1 Maybe the search and filter functionality of the "list view" should show up here!</a:t>
            </a:r>
          </a:p>
          <a:p>
            <a:pPr rtl="0"/>
            <a:r>
              <a:rPr lang="en-IN" dirty="0"/>
              <a:t>1.2 I talked about a lot here - we may need to break this down into smaller chunks, write out the full plan and then solve it piece by piece - but it should be driven by you</a:t>
            </a:r>
          </a:p>
          <a:p>
            <a:pPr rtl="0"/>
            <a:r>
              <a:rPr lang="en-IN" dirty="0"/>
              <a:t>2. There should be two ways to view tasks - </a:t>
            </a:r>
          </a:p>
          <a:p>
            <a:pPr rtl="0"/>
            <a:r>
              <a:rPr lang="en-IN" dirty="0"/>
              <a:t>2.1 a vertical card view - this should allow users to check off items, use the same animation to strike off and move to done and the information shown should look more like the items in the horizontal view - but show more useful details</a:t>
            </a:r>
          </a:p>
          <a:p>
            <a:pPr rtl="0"/>
            <a:r>
              <a:rPr lang="en-IN" dirty="0"/>
              <a:t>2.2 a horizontal card view - use the same horizontal card view in "List view" </a:t>
            </a:r>
          </a:p>
          <a:p>
            <a:pPr rtl="0"/>
            <a:r>
              <a:rPr lang="en-IN" dirty="0"/>
              <a:t>3. When the detail card is open, we should be able to see all details of that card - not have to scroll, so make wider and we can space information better. We need to have an "enhance card" option that doesn't specifically mention "AI" - in fact the old AI section can go. The new section should call the new API endpoints - not the older ones.</a:t>
            </a:r>
          </a:p>
          <a:p>
            <a:pPr rtl="0"/>
            <a:r>
              <a:rPr lang="en-IN" dirty="0"/>
              <a:t>3.1. The description should show MD information directly - and I shouldn't need to hit view as MD. As we type out markdown it should get formatted... </a:t>
            </a:r>
          </a:p>
          <a:p>
            <a:pPr rtl="0"/>
            <a:r>
              <a:rPr lang="en-IN" dirty="0"/>
              <a:t>3.2. Maybe we should tab out the date and reminder sections - Please propose a view that we can build for this popup based on the information mentioned above.</a:t>
            </a:r>
          </a:p>
          <a:p>
            <a:pPr rtl="0"/>
            <a:r>
              <a:rPr lang="en-IN" dirty="0"/>
              <a:t>3.3 Current popup is also slightly broken - the icons and headers </a:t>
            </a:r>
            <a:r>
              <a:rPr lang="en-IN" dirty="0" err="1"/>
              <a:t>dont</a:t>
            </a:r>
            <a:r>
              <a:rPr lang="en-IN" dirty="0"/>
              <a:t> line up, there are 2 cross buttons, the check off is not clear</a:t>
            </a:r>
          </a:p>
          <a:p>
            <a:pPr rtl="0"/>
            <a:r>
              <a:rPr lang="en-IN" dirty="0"/>
              <a:t>3.4 When we enhance with AI - it should propose time, reminder, project (if none, should suggest creating one), </a:t>
            </a:r>
          </a:p>
        </p:txBody>
      </p:sp>
    </p:spTree>
    <p:extLst>
      <p:ext uri="{BB962C8B-B14F-4D97-AF65-F5344CB8AC3E}">
        <p14:creationId xmlns:p14="http://schemas.microsoft.com/office/powerpoint/2010/main" val="38854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7E4A94-BA68-A57E-F1D7-FB9C5B95FE64}"/>
              </a:ext>
            </a:extLst>
          </p:cNvPr>
          <p:cNvSpPr txBox="1"/>
          <p:nvPr/>
        </p:nvSpPr>
        <p:spPr>
          <a:xfrm>
            <a:off x="7917" y="165655"/>
            <a:ext cx="12184083" cy="6186309"/>
          </a:xfrm>
          <a:prstGeom prst="rect">
            <a:avLst/>
          </a:prstGeom>
          <a:noFill/>
        </p:spPr>
        <p:txBody>
          <a:bodyPr wrap="square">
            <a:spAutoFit/>
          </a:bodyPr>
          <a:lstStyle/>
          <a:p>
            <a:r>
              <a:rPr lang="en-IN" b="0" i="0" dirty="0">
                <a:effectLst/>
                <a:latin typeface="ui-sans-serif"/>
              </a:rPr>
              <a:t>My Tasks Redesign Plan: Replace Active/Done/Bin tabs with Matrix and List tabs; move count badge to the My Tasks nav item; keep All/Done/Bin filters within the page header (non-tab). Consolidate search/filter from current List view into this page (status, quadrant, project, tags, date, text search); ensure filters persist across Matrix/List toggles. Add view toggle between vertical cards (new default) and horizontal cards (reuse existing List card style) for both Matrix and List modes. Detail modal: two-column layout with always-on markdown rendering while typing; left = core fields (title, status checkbox, quadrant, project, priority, tags), right = description with live MD + metadata; separate inline sections for dates/reminders; fix header icons (single close, clear completion control, aligned icons). Replace old AI section with an "Enhance" action calling a new endpoint (proposal below) to suggest time, reminder, and project (create suggestion if missing) and apply edits after confirmation. Proposed enhance endpoint contract: POST /</a:t>
            </a:r>
            <a:r>
              <a:rPr lang="en-IN" b="0" i="0" dirty="0" err="1">
                <a:effectLst/>
                <a:latin typeface="ui-sans-serif"/>
              </a:rPr>
              <a:t>api</a:t>
            </a:r>
            <a:r>
              <a:rPr lang="en-IN" b="0" i="0" dirty="0">
                <a:effectLst/>
                <a:latin typeface="ui-sans-serif"/>
              </a:rPr>
              <a:t>/tasks/{id}/enhance → body {</a:t>
            </a:r>
            <a:r>
              <a:rPr lang="en-IN" b="0" i="0" dirty="0" err="1">
                <a:effectLst/>
                <a:latin typeface="ui-sans-serif"/>
              </a:rPr>
              <a:t>enhance_description</a:t>
            </a:r>
            <a:r>
              <a:rPr lang="en-IN" b="0" i="0" dirty="0">
                <a:effectLst/>
                <a:latin typeface="ui-sans-serif"/>
              </a:rPr>
              <a:t>: </a:t>
            </a:r>
            <a:r>
              <a:rPr lang="en-IN" b="0" i="0" dirty="0" err="1">
                <a:effectLst/>
                <a:latin typeface="ui-sans-serif"/>
              </a:rPr>
              <a:t>boolean</a:t>
            </a:r>
            <a:r>
              <a:rPr lang="en-IN" b="0" i="0" dirty="0">
                <a:effectLst/>
                <a:latin typeface="ui-sans-serif"/>
              </a:rPr>
              <a:t>, </a:t>
            </a:r>
            <a:r>
              <a:rPr lang="en-IN" b="0" i="0" dirty="0" err="1">
                <a:effectLst/>
                <a:latin typeface="ui-sans-serif"/>
              </a:rPr>
              <a:t>enhance_dates</a:t>
            </a:r>
            <a:r>
              <a:rPr lang="en-IN" b="0" i="0" dirty="0">
                <a:effectLst/>
                <a:latin typeface="ui-sans-serif"/>
              </a:rPr>
              <a:t>: </a:t>
            </a:r>
            <a:r>
              <a:rPr lang="en-IN" b="0" i="0" dirty="0" err="1">
                <a:effectLst/>
                <a:latin typeface="ui-sans-serif"/>
              </a:rPr>
              <a:t>boolean</a:t>
            </a:r>
            <a:r>
              <a:rPr lang="en-IN" b="0" i="0" dirty="0">
                <a:effectLst/>
                <a:latin typeface="ui-sans-serif"/>
              </a:rPr>
              <a:t>, </a:t>
            </a:r>
            <a:r>
              <a:rPr lang="en-IN" b="0" i="0" dirty="0" err="1">
                <a:effectLst/>
                <a:latin typeface="ui-sans-serif"/>
              </a:rPr>
              <a:t>enhance_project</a:t>
            </a:r>
            <a:r>
              <a:rPr lang="en-IN" b="0" i="0" dirty="0">
                <a:effectLst/>
                <a:latin typeface="ui-sans-serif"/>
              </a:rPr>
              <a:t>: </a:t>
            </a:r>
            <a:r>
              <a:rPr lang="en-IN" b="0" i="0" dirty="0" err="1">
                <a:effectLst/>
                <a:latin typeface="ui-sans-serif"/>
              </a:rPr>
              <a:t>boolean</a:t>
            </a:r>
            <a:r>
              <a:rPr lang="en-IN" b="0" i="0" dirty="0">
                <a:effectLst/>
                <a:latin typeface="ui-sans-serif"/>
              </a:rPr>
              <a:t>}; response {</a:t>
            </a:r>
            <a:r>
              <a:rPr lang="en-IN" b="0" i="0" dirty="0" err="1">
                <a:effectLst/>
                <a:latin typeface="ui-sans-serif"/>
              </a:rPr>
              <a:t>suggested_description</a:t>
            </a:r>
            <a:r>
              <a:rPr lang="en-IN" b="0" i="0" dirty="0">
                <a:effectLst/>
                <a:latin typeface="ui-sans-serif"/>
              </a:rPr>
              <a:t>?, </a:t>
            </a:r>
            <a:r>
              <a:rPr lang="en-IN" b="0" i="0" dirty="0" err="1">
                <a:effectLst/>
                <a:latin typeface="ui-sans-serif"/>
              </a:rPr>
              <a:t>suggested_due</a:t>
            </a:r>
            <a:r>
              <a:rPr lang="en-IN" b="0" i="0" dirty="0">
                <a:effectLst/>
                <a:latin typeface="ui-sans-serif"/>
              </a:rPr>
              <a:t>?, </a:t>
            </a:r>
            <a:r>
              <a:rPr lang="en-IN" b="0" i="0" dirty="0" err="1">
                <a:effectLst/>
                <a:latin typeface="ui-sans-serif"/>
              </a:rPr>
              <a:t>suggested_reminder</a:t>
            </a:r>
            <a:r>
              <a:rPr lang="en-IN" b="0" i="0" dirty="0">
                <a:effectLst/>
                <a:latin typeface="ui-sans-serif"/>
              </a:rPr>
              <a:t>?, </a:t>
            </a:r>
            <a:r>
              <a:rPr lang="en-IN" b="0" i="0" dirty="0" err="1">
                <a:effectLst/>
                <a:latin typeface="ui-sans-serif"/>
              </a:rPr>
              <a:t>suggested_project</a:t>
            </a:r>
            <a:r>
              <a:rPr lang="en-IN" b="0" i="0" dirty="0">
                <a:effectLst/>
                <a:latin typeface="ui-sans-serif"/>
              </a:rPr>
              <a:t>?, </a:t>
            </a:r>
            <a:r>
              <a:rPr lang="en-IN" b="0" i="0" dirty="0" err="1">
                <a:effectLst/>
                <a:latin typeface="ui-sans-serif"/>
              </a:rPr>
              <a:t>suggested_tags</a:t>
            </a:r>
            <a:r>
              <a:rPr lang="en-IN" b="0" i="0" dirty="0">
                <a:effectLst/>
                <a:latin typeface="ui-sans-serif"/>
              </a:rPr>
              <a:t>?, rationale}; uses </a:t>
            </a:r>
            <a:r>
              <a:rPr lang="en-IN" b="0" i="0" dirty="0" err="1">
                <a:effectLst/>
                <a:latin typeface="ui-sans-serif"/>
              </a:rPr>
              <a:t>TickTick</a:t>
            </a:r>
            <a:r>
              <a:rPr lang="en-IN" b="0" i="0" dirty="0">
                <a:effectLst/>
                <a:latin typeface="ui-sans-serif"/>
              </a:rPr>
              <a:t>-backed data/LLM pipeline (no legacy AI). Update frontend data flow to use the new endpoint; preserve existing SSE/chat integrations; ensure markdown is rendered client-side without extra clicks. QA: cross-browser visual check, verify Matrix/List filters, card toggle </a:t>
            </a:r>
            <a:r>
              <a:rPr lang="en-IN" b="0" i="0" dirty="0" err="1">
                <a:effectLst/>
                <a:latin typeface="ui-sans-serif"/>
              </a:rPr>
              <a:t>behavior</a:t>
            </a:r>
            <a:r>
              <a:rPr lang="en-IN" b="0" i="0" dirty="0">
                <a:effectLst/>
                <a:latin typeface="ui-sans-serif"/>
              </a:rPr>
              <a:t>, modal alignment, enhance flow, and regression on task completion animations. ------------------------------------ Of which some work is done, but it </a:t>
            </a:r>
            <a:r>
              <a:rPr lang="en-IN" b="0" i="0" dirty="0" err="1">
                <a:effectLst/>
                <a:latin typeface="ui-sans-serif"/>
              </a:rPr>
              <a:t>needsa</a:t>
            </a:r>
            <a:r>
              <a:rPr lang="en-IN" b="0" i="0" dirty="0">
                <a:effectLst/>
                <a:latin typeface="ui-sans-serif"/>
              </a:rPr>
              <a:t> lot of refinement. Here's my thoughts: 1. We can put the header in the top - where it says "Dashboard" right now 2. Bin should go into the left panel - and Done items can show up at the bottom and we can add in a filter to show or remove done 3. Refresh should not exist - the system is designed to be dynamic. If anything, swiping down on mobile or hitting refresh on the browser should refresh. 4. The popover task card modal - is broken. You </a:t>
            </a:r>
            <a:r>
              <a:rPr lang="en-IN" b="0" i="0" dirty="0" err="1">
                <a:effectLst/>
                <a:latin typeface="ui-sans-serif"/>
              </a:rPr>
              <a:t>gotta</a:t>
            </a:r>
            <a:r>
              <a:rPr lang="en-IN" b="0" i="0" dirty="0">
                <a:effectLst/>
                <a:latin typeface="ui-sans-serif"/>
              </a:rPr>
              <a:t> go through it and fix it. The idea is to have two columns that clearly show what we're looking at. 4.1. Enhance isn't for the markdown view, its for the task. 4.2 Markdown view should not be a separate view, it should update on the same description area (as we write the details in markdown format, the description should render formatting) - or users can use usual formatting to bold, italicize, and use </a:t>
            </a:r>
            <a:r>
              <a:rPr lang="en-IN" b="0" i="0" dirty="0" err="1">
                <a:effectLst/>
                <a:latin typeface="ui-sans-serif"/>
              </a:rPr>
              <a:t>numbrs</a:t>
            </a:r>
            <a:r>
              <a:rPr lang="en-IN" b="0" i="0" dirty="0">
                <a:effectLst/>
                <a:latin typeface="ui-sans-serif"/>
              </a:rPr>
              <a:t> and hyphens to bullet items Thoughts? Any questions?</a:t>
            </a:r>
            <a:endParaRPr lang="en-GB" dirty="0"/>
          </a:p>
        </p:txBody>
      </p:sp>
    </p:spTree>
    <p:extLst>
      <p:ext uri="{BB962C8B-B14F-4D97-AF65-F5344CB8AC3E}">
        <p14:creationId xmlns:p14="http://schemas.microsoft.com/office/powerpoint/2010/main" val="180361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C8B0-AF6B-EB72-4F49-6E0E58C9D692}"/>
              </a:ext>
            </a:extLst>
          </p:cNvPr>
          <p:cNvSpPr>
            <a:spLocks noGrp="1"/>
          </p:cNvSpPr>
          <p:nvPr>
            <p:ph type="title"/>
          </p:nvPr>
        </p:nvSpPr>
        <p:spPr/>
        <p:txBody>
          <a:bodyPr/>
          <a:lstStyle/>
          <a:p>
            <a:r>
              <a:rPr lang="en-GB" dirty="0"/>
              <a:t>Motion Onboarding flow</a:t>
            </a:r>
          </a:p>
        </p:txBody>
      </p:sp>
      <p:sp>
        <p:nvSpPr>
          <p:cNvPr id="3" name="Content Placeholder 2">
            <a:extLst>
              <a:ext uri="{FF2B5EF4-FFF2-40B4-BE49-F238E27FC236}">
                <a16:creationId xmlns:a16="http://schemas.microsoft.com/office/drawing/2014/main" id="{505C4E48-06F4-14F4-28B0-7331298F0C9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94348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A7F31-2699-9E6C-024F-61BCD2D0EEAF}"/>
              </a:ext>
            </a:extLst>
          </p:cNvPr>
          <p:cNvPicPr>
            <a:picLocks noChangeAspect="1"/>
          </p:cNvPicPr>
          <p:nvPr/>
        </p:nvPicPr>
        <p:blipFill>
          <a:blip r:embed="rId2"/>
          <a:stretch>
            <a:fillRect/>
          </a:stretch>
        </p:blipFill>
        <p:spPr>
          <a:xfrm>
            <a:off x="131978" y="104640"/>
            <a:ext cx="5308654" cy="3556998"/>
          </a:xfrm>
          <a:prstGeom prst="rect">
            <a:avLst/>
          </a:prstGeom>
        </p:spPr>
      </p:pic>
      <p:pic>
        <p:nvPicPr>
          <p:cNvPr id="7" name="Picture 6">
            <a:extLst>
              <a:ext uri="{FF2B5EF4-FFF2-40B4-BE49-F238E27FC236}">
                <a16:creationId xmlns:a16="http://schemas.microsoft.com/office/drawing/2014/main" id="{A760BEC3-39A0-CE5E-EEDD-F1FB822EF690}"/>
              </a:ext>
            </a:extLst>
          </p:cNvPr>
          <p:cNvPicPr>
            <a:picLocks noChangeAspect="1"/>
          </p:cNvPicPr>
          <p:nvPr/>
        </p:nvPicPr>
        <p:blipFill>
          <a:blip r:embed="rId3"/>
          <a:stretch>
            <a:fillRect/>
          </a:stretch>
        </p:blipFill>
        <p:spPr>
          <a:xfrm>
            <a:off x="131978" y="3982766"/>
            <a:ext cx="5308654" cy="2129502"/>
          </a:xfrm>
          <a:prstGeom prst="rect">
            <a:avLst/>
          </a:prstGeom>
        </p:spPr>
      </p:pic>
      <p:sp>
        <p:nvSpPr>
          <p:cNvPr id="8" name="TextBox 7">
            <a:extLst>
              <a:ext uri="{FF2B5EF4-FFF2-40B4-BE49-F238E27FC236}">
                <a16:creationId xmlns:a16="http://schemas.microsoft.com/office/drawing/2014/main" id="{CFDC600D-3996-DF64-2179-A88E7EFED636}"/>
              </a:ext>
            </a:extLst>
          </p:cNvPr>
          <p:cNvSpPr txBox="1"/>
          <p:nvPr/>
        </p:nvSpPr>
        <p:spPr>
          <a:xfrm>
            <a:off x="420021" y="5927602"/>
            <a:ext cx="301686" cy="369332"/>
          </a:xfrm>
          <a:prstGeom prst="rect">
            <a:avLst/>
          </a:prstGeom>
          <a:noFill/>
        </p:spPr>
        <p:txBody>
          <a:bodyPr wrap="none" rtlCol="0">
            <a:spAutoFit/>
          </a:bodyPr>
          <a:lstStyle/>
          <a:p>
            <a:r>
              <a:rPr lang="en-GB" dirty="0"/>
              <a:t>2</a:t>
            </a:r>
          </a:p>
        </p:txBody>
      </p:sp>
      <p:sp>
        <p:nvSpPr>
          <p:cNvPr id="9" name="TextBox 8">
            <a:extLst>
              <a:ext uri="{FF2B5EF4-FFF2-40B4-BE49-F238E27FC236}">
                <a16:creationId xmlns:a16="http://schemas.microsoft.com/office/drawing/2014/main" id="{DBCA1A8B-DDD5-AC17-2C2E-D45684C24BE1}"/>
              </a:ext>
            </a:extLst>
          </p:cNvPr>
          <p:cNvSpPr txBox="1"/>
          <p:nvPr/>
        </p:nvSpPr>
        <p:spPr>
          <a:xfrm>
            <a:off x="376518" y="3359288"/>
            <a:ext cx="301686" cy="369332"/>
          </a:xfrm>
          <a:prstGeom prst="rect">
            <a:avLst/>
          </a:prstGeom>
          <a:noFill/>
        </p:spPr>
        <p:txBody>
          <a:bodyPr wrap="none" rtlCol="0">
            <a:spAutoFit/>
          </a:bodyPr>
          <a:lstStyle/>
          <a:p>
            <a:r>
              <a:rPr lang="en-GB" dirty="0"/>
              <a:t>1</a:t>
            </a:r>
          </a:p>
        </p:txBody>
      </p:sp>
      <p:pic>
        <p:nvPicPr>
          <p:cNvPr id="11" name="Picture 10">
            <a:extLst>
              <a:ext uri="{FF2B5EF4-FFF2-40B4-BE49-F238E27FC236}">
                <a16:creationId xmlns:a16="http://schemas.microsoft.com/office/drawing/2014/main" id="{A5CD23BD-49B0-0582-9C5C-C82383F2ADEC}"/>
              </a:ext>
            </a:extLst>
          </p:cNvPr>
          <p:cNvPicPr>
            <a:picLocks noChangeAspect="1"/>
          </p:cNvPicPr>
          <p:nvPr/>
        </p:nvPicPr>
        <p:blipFill>
          <a:blip r:embed="rId4"/>
          <a:stretch>
            <a:fillRect/>
          </a:stretch>
        </p:blipFill>
        <p:spPr>
          <a:xfrm>
            <a:off x="5685172" y="104640"/>
            <a:ext cx="5308654" cy="4159823"/>
          </a:xfrm>
          <a:prstGeom prst="rect">
            <a:avLst/>
          </a:prstGeom>
        </p:spPr>
      </p:pic>
      <p:sp>
        <p:nvSpPr>
          <p:cNvPr id="12" name="TextBox 11">
            <a:extLst>
              <a:ext uri="{FF2B5EF4-FFF2-40B4-BE49-F238E27FC236}">
                <a16:creationId xmlns:a16="http://schemas.microsoft.com/office/drawing/2014/main" id="{8C464B72-7AC7-04A8-560C-2F0017575F56}"/>
              </a:ext>
            </a:extLst>
          </p:cNvPr>
          <p:cNvSpPr txBox="1"/>
          <p:nvPr/>
        </p:nvSpPr>
        <p:spPr>
          <a:xfrm>
            <a:off x="5945157" y="4079797"/>
            <a:ext cx="301686"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83094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9D749-B6A0-465E-7D22-5C7C5738C05E}"/>
              </a:ext>
            </a:extLst>
          </p:cNvPr>
          <p:cNvPicPr>
            <a:picLocks noChangeAspect="1"/>
          </p:cNvPicPr>
          <p:nvPr/>
        </p:nvPicPr>
        <p:blipFill>
          <a:blip r:embed="rId2"/>
          <a:stretch>
            <a:fillRect/>
          </a:stretch>
        </p:blipFill>
        <p:spPr>
          <a:xfrm>
            <a:off x="307700" y="170309"/>
            <a:ext cx="3486851" cy="4258277"/>
          </a:xfrm>
          <a:prstGeom prst="rect">
            <a:avLst/>
          </a:prstGeom>
        </p:spPr>
      </p:pic>
      <p:sp>
        <p:nvSpPr>
          <p:cNvPr id="4" name="TextBox 3">
            <a:extLst>
              <a:ext uri="{FF2B5EF4-FFF2-40B4-BE49-F238E27FC236}">
                <a16:creationId xmlns:a16="http://schemas.microsoft.com/office/drawing/2014/main" id="{07F90E60-3430-A889-2CDD-19527E802096}"/>
              </a:ext>
            </a:extLst>
          </p:cNvPr>
          <p:cNvSpPr txBox="1"/>
          <p:nvPr/>
        </p:nvSpPr>
        <p:spPr>
          <a:xfrm>
            <a:off x="318929" y="4243920"/>
            <a:ext cx="301686" cy="369332"/>
          </a:xfrm>
          <a:prstGeom prst="rect">
            <a:avLst/>
          </a:prstGeom>
          <a:noFill/>
        </p:spPr>
        <p:txBody>
          <a:bodyPr wrap="none" rtlCol="0">
            <a:spAutoFit/>
          </a:bodyPr>
          <a:lstStyle/>
          <a:p>
            <a:r>
              <a:rPr lang="en-GB" dirty="0"/>
              <a:t>4</a:t>
            </a:r>
          </a:p>
        </p:txBody>
      </p:sp>
      <p:pic>
        <p:nvPicPr>
          <p:cNvPr id="6" name="Picture 5">
            <a:extLst>
              <a:ext uri="{FF2B5EF4-FFF2-40B4-BE49-F238E27FC236}">
                <a16:creationId xmlns:a16="http://schemas.microsoft.com/office/drawing/2014/main" id="{797039B2-D416-E3A9-53CF-8B5F0ED75FED}"/>
              </a:ext>
            </a:extLst>
          </p:cNvPr>
          <p:cNvPicPr>
            <a:picLocks noChangeAspect="1"/>
          </p:cNvPicPr>
          <p:nvPr/>
        </p:nvPicPr>
        <p:blipFill>
          <a:blip r:embed="rId3"/>
          <a:stretch>
            <a:fillRect/>
          </a:stretch>
        </p:blipFill>
        <p:spPr>
          <a:xfrm>
            <a:off x="3920690" y="170309"/>
            <a:ext cx="4826049" cy="4189816"/>
          </a:xfrm>
          <a:prstGeom prst="rect">
            <a:avLst/>
          </a:prstGeom>
        </p:spPr>
      </p:pic>
      <p:sp>
        <p:nvSpPr>
          <p:cNvPr id="7" name="TextBox 6">
            <a:extLst>
              <a:ext uri="{FF2B5EF4-FFF2-40B4-BE49-F238E27FC236}">
                <a16:creationId xmlns:a16="http://schemas.microsoft.com/office/drawing/2014/main" id="{2FCB0C4F-351A-AE6A-5444-754C2E611226}"/>
              </a:ext>
            </a:extLst>
          </p:cNvPr>
          <p:cNvSpPr txBox="1"/>
          <p:nvPr/>
        </p:nvSpPr>
        <p:spPr>
          <a:xfrm>
            <a:off x="4163209" y="4175459"/>
            <a:ext cx="301686" cy="369332"/>
          </a:xfrm>
          <a:prstGeom prst="rect">
            <a:avLst/>
          </a:prstGeom>
          <a:noFill/>
        </p:spPr>
        <p:txBody>
          <a:bodyPr wrap="none" rtlCol="0">
            <a:spAutoFit/>
          </a:bodyPr>
          <a:lstStyle/>
          <a:p>
            <a:r>
              <a:rPr lang="en-GB" dirty="0"/>
              <a:t>5</a:t>
            </a:r>
          </a:p>
        </p:txBody>
      </p:sp>
    </p:spTree>
    <p:extLst>
      <p:ext uri="{BB962C8B-B14F-4D97-AF65-F5344CB8AC3E}">
        <p14:creationId xmlns:p14="http://schemas.microsoft.com/office/powerpoint/2010/main" val="761154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4F880-8CF3-782C-3F13-76E8B782181C}"/>
              </a:ext>
            </a:extLst>
          </p:cNvPr>
          <p:cNvPicPr>
            <a:picLocks noChangeAspect="1"/>
          </p:cNvPicPr>
          <p:nvPr/>
        </p:nvPicPr>
        <p:blipFill>
          <a:blip r:embed="rId2"/>
          <a:stretch>
            <a:fillRect/>
          </a:stretch>
        </p:blipFill>
        <p:spPr>
          <a:xfrm>
            <a:off x="117073" y="178592"/>
            <a:ext cx="6423471" cy="3852414"/>
          </a:xfrm>
          <a:prstGeom prst="rect">
            <a:avLst/>
          </a:prstGeom>
        </p:spPr>
      </p:pic>
      <p:sp>
        <p:nvSpPr>
          <p:cNvPr id="4" name="TextBox 3">
            <a:extLst>
              <a:ext uri="{FF2B5EF4-FFF2-40B4-BE49-F238E27FC236}">
                <a16:creationId xmlns:a16="http://schemas.microsoft.com/office/drawing/2014/main" id="{9B6D727D-E0AD-598F-1645-85DEEF63D827}"/>
              </a:ext>
            </a:extLst>
          </p:cNvPr>
          <p:cNvSpPr txBox="1"/>
          <p:nvPr/>
        </p:nvSpPr>
        <p:spPr>
          <a:xfrm>
            <a:off x="311971" y="3846340"/>
            <a:ext cx="301686" cy="369332"/>
          </a:xfrm>
          <a:prstGeom prst="rect">
            <a:avLst/>
          </a:prstGeom>
          <a:noFill/>
        </p:spPr>
        <p:txBody>
          <a:bodyPr wrap="none" rtlCol="0">
            <a:spAutoFit/>
          </a:bodyPr>
          <a:lstStyle/>
          <a:p>
            <a:r>
              <a:rPr lang="en-GB" dirty="0"/>
              <a:t>6</a:t>
            </a:r>
          </a:p>
        </p:txBody>
      </p:sp>
      <p:pic>
        <p:nvPicPr>
          <p:cNvPr id="6" name="Picture 5">
            <a:extLst>
              <a:ext uri="{FF2B5EF4-FFF2-40B4-BE49-F238E27FC236}">
                <a16:creationId xmlns:a16="http://schemas.microsoft.com/office/drawing/2014/main" id="{D66371B5-C4FC-F06E-A138-EC8A75B2D68B}"/>
              </a:ext>
            </a:extLst>
          </p:cNvPr>
          <p:cNvPicPr>
            <a:picLocks noChangeAspect="1"/>
          </p:cNvPicPr>
          <p:nvPr/>
        </p:nvPicPr>
        <p:blipFill>
          <a:blip r:embed="rId3"/>
          <a:stretch>
            <a:fillRect/>
          </a:stretch>
        </p:blipFill>
        <p:spPr>
          <a:xfrm>
            <a:off x="117073" y="4564599"/>
            <a:ext cx="2874186" cy="1924285"/>
          </a:xfrm>
          <a:prstGeom prst="rect">
            <a:avLst/>
          </a:prstGeom>
        </p:spPr>
      </p:pic>
      <p:pic>
        <p:nvPicPr>
          <p:cNvPr id="8" name="Picture 7">
            <a:extLst>
              <a:ext uri="{FF2B5EF4-FFF2-40B4-BE49-F238E27FC236}">
                <a16:creationId xmlns:a16="http://schemas.microsoft.com/office/drawing/2014/main" id="{041DA53B-BF6C-2BEF-5212-C3C427AD5E04}"/>
              </a:ext>
            </a:extLst>
          </p:cNvPr>
          <p:cNvPicPr>
            <a:picLocks noChangeAspect="1"/>
          </p:cNvPicPr>
          <p:nvPr/>
        </p:nvPicPr>
        <p:blipFill>
          <a:blip r:embed="rId4"/>
          <a:stretch>
            <a:fillRect/>
          </a:stretch>
        </p:blipFill>
        <p:spPr>
          <a:xfrm>
            <a:off x="3123813" y="4546134"/>
            <a:ext cx="2480411" cy="1942750"/>
          </a:xfrm>
          <a:prstGeom prst="rect">
            <a:avLst/>
          </a:prstGeom>
        </p:spPr>
      </p:pic>
      <p:pic>
        <p:nvPicPr>
          <p:cNvPr id="10" name="Picture 9">
            <a:extLst>
              <a:ext uri="{FF2B5EF4-FFF2-40B4-BE49-F238E27FC236}">
                <a16:creationId xmlns:a16="http://schemas.microsoft.com/office/drawing/2014/main" id="{E4850D25-ACED-7A94-2318-4024EBAA5DD0}"/>
              </a:ext>
            </a:extLst>
          </p:cNvPr>
          <p:cNvPicPr>
            <a:picLocks noChangeAspect="1"/>
          </p:cNvPicPr>
          <p:nvPr/>
        </p:nvPicPr>
        <p:blipFill>
          <a:blip r:embed="rId5"/>
          <a:srcRect/>
          <a:stretch/>
        </p:blipFill>
        <p:spPr>
          <a:xfrm>
            <a:off x="7050929" y="232999"/>
            <a:ext cx="3988470" cy="3103589"/>
          </a:xfrm>
          <a:prstGeom prst="rect">
            <a:avLst/>
          </a:prstGeom>
        </p:spPr>
      </p:pic>
      <p:sp>
        <p:nvSpPr>
          <p:cNvPr id="11" name="TextBox 10">
            <a:extLst>
              <a:ext uri="{FF2B5EF4-FFF2-40B4-BE49-F238E27FC236}">
                <a16:creationId xmlns:a16="http://schemas.microsoft.com/office/drawing/2014/main" id="{C2BF4B77-E95D-196D-4D45-D2192A525EA0}"/>
              </a:ext>
            </a:extLst>
          </p:cNvPr>
          <p:cNvSpPr txBox="1"/>
          <p:nvPr/>
        </p:nvSpPr>
        <p:spPr>
          <a:xfrm>
            <a:off x="191078" y="6310076"/>
            <a:ext cx="412292" cy="369332"/>
          </a:xfrm>
          <a:prstGeom prst="rect">
            <a:avLst/>
          </a:prstGeom>
          <a:noFill/>
        </p:spPr>
        <p:txBody>
          <a:bodyPr wrap="none" rtlCol="0">
            <a:spAutoFit/>
          </a:bodyPr>
          <a:lstStyle/>
          <a:p>
            <a:r>
              <a:rPr lang="en-GB" dirty="0"/>
              <a:t>6a</a:t>
            </a:r>
          </a:p>
        </p:txBody>
      </p:sp>
      <p:sp>
        <p:nvSpPr>
          <p:cNvPr id="12" name="TextBox 11">
            <a:extLst>
              <a:ext uri="{FF2B5EF4-FFF2-40B4-BE49-F238E27FC236}">
                <a16:creationId xmlns:a16="http://schemas.microsoft.com/office/drawing/2014/main" id="{292A980B-2FE0-BC79-5470-169B64F3FD44}"/>
              </a:ext>
            </a:extLst>
          </p:cNvPr>
          <p:cNvSpPr txBox="1"/>
          <p:nvPr/>
        </p:nvSpPr>
        <p:spPr>
          <a:xfrm>
            <a:off x="3178816" y="6336202"/>
            <a:ext cx="423514" cy="369332"/>
          </a:xfrm>
          <a:prstGeom prst="rect">
            <a:avLst/>
          </a:prstGeom>
          <a:noFill/>
        </p:spPr>
        <p:txBody>
          <a:bodyPr wrap="none" rtlCol="0">
            <a:spAutoFit/>
          </a:bodyPr>
          <a:lstStyle/>
          <a:p>
            <a:r>
              <a:rPr lang="en-GB" dirty="0"/>
              <a:t>6b</a:t>
            </a:r>
          </a:p>
        </p:txBody>
      </p:sp>
      <p:sp>
        <p:nvSpPr>
          <p:cNvPr id="13" name="TextBox 12">
            <a:extLst>
              <a:ext uri="{FF2B5EF4-FFF2-40B4-BE49-F238E27FC236}">
                <a16:creationId xmlns:a16="http://schemas.microsoft.com/office/drawing/2014/main" id="{AF967007-22F0-AE91-4226-760DADF4EA84}"/>
              </a:ext>
            </a:extLst>
          </p:cNvPr>
          <p:cNvSpPr txBox="1"/>
          <p:nvPr/>
        </p:nvSpPr>
        <p:spPr>
          <a:xfrm>
            <a:off x="7145382" y="3200009"/>
            <a:ext cx="2727093" cy="646331"/>
          </a:xfrm>
          <a:prstGeom prst="rect">
            <a:avLst/>
          </a:prstGeom>
          <a:noFill/>
        </p:spPr>
        <p:txBody>
          <a:bodyPr wrap="none" rtlCol="0">
            <a:spAutoFit/>
          </a:bodyPr>
          <a:lstStyle/>
          <a:p>
            <a:r>
              <a:rPr lang="en-GB" dirty="0"/>
              <a:t>6c – Added some real tasks</a:t>
            </a:r>
          </a:p>
          <a:p>
            <a:endParaRPr lang="en-GB" dirty="0"/>
          </a:p>
        </p:txBody>
      </p:sp>
    </p:spTree>
    <p:extLst>
      <p:ext uri="{BB962C8B-B14F-4D97-AF65-F5344CB8AC3E}">
        <p14:creationId xmlns:p14="http://schemas.microsoft.com/office/powerpoint/2010/main" val="207532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4566</TotalTime>
  <Words>1752</Words>
  <Application>Microsoft Macintosh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ui-sans-serif</vt:lpstr>
      <vt:lpstr>Office Theme</vt:lpstr>
      <vt:lpstr>PowerPoint Presentation</vt:lpstr>
      <vt:lpstr>PowerPoint Presentation</vt:lpstr>
      <vt:lpstr>PowerPoint Presentation</vt:lpstr>
      <vt:lpstr>PowerPoint Presentation</vt:lpstr>
      <vt:lpstr>PowerPoint Presentation</vt:lpstr>
      <vt:lpstr>Motion Onboarding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Srikar Kandikonda</dc:creator>
  <cp:lastModifiedBy>Srikar Kandikonda</cp:lastModifiedBy>
  <cp:revision>2</cp:revision>
  <dcterms:created xsi:type="dcterms:W3CDTF">2025-12-16T11:52:56Z</dcterms:created>
  <dcterms:modified xsi:type="dcterms:W3CDTF">2025-12-19T17:41:54Z</dcterms:modified>
</cp:coreProperties>
</file>